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13" r:id="rId2"/>
    <p:sldId id="314" r:id="rId3"/>
    <p:sldId id="316" r:id="rId4"/>
    <p:sldId id="317" r:id="rId5"/>
    <p:sldId id="318"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3877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0964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89144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19091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3540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D8BD707-D9CF-40AE-B4C6-C98DA3205C09}" type="datetimeFigureOut">
              <a:rPr lang="en-US" smtClean="0"/>
              <a:pPr/>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84138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D8BD707-D9CF-40AE-B4C6-C98DA3205C09}" type="datetimeFigureOut">
              <a:rPr lang="en-US" smtClean="0"/>
              <a:pPr/>
              <a:t>5/17/2019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75083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D8BD707-D9CF-40AE-B4C6-C98DA3205C09}" type="datetimeFigureOut">
              <a:rPr lang="en-US" smtClean="0"/>
              <a:pPr/>
              <a:t>5/17/2019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6048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92913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02883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79588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4767263"/>
            <a:ext cx="2133600" cy="273844"/>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5/17/2019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4767263"/>
            <a:ext cx="2133600" cy="273844"/>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745726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90550"/>
            <a:ext cx="8991600" cy="4552950"/>
          </a:xfrm>
        </p:spPr>
        <p:style>
          <a:lnRef idx="2">
            <a:schemeClr val="accent2"/>
          </a:lnRef>
          <a:fillRef idx="1">
            <a:schemeClr val="lt1"/>
          </a:fillRef>
          <a:effectRef idx="0">
            <a:schemeClr val="accent2"/>
          </a:effectRef>
          <a:fontRef idx="minor">
            <a:schemeClr val="dk1"/>
          </a:fontRef>
        </p:style>
        <p:txBody>
          <a:bodyPr>
            <a:noAutofit/>
          </a:bodyPr>
          <a:lstStyle/>
          <a:p>
            <a:pPr marL="0" indent="0" algn="just" rtl="0">
              <a:buNone/>
            </a:pPr>
            <a:r>
              <a:rPr lang="en-US" sz="2200" b="1" u="sng" dirty="0" smtClean="0">
                <a:latin typeface="Times New Roman" panose="02020603050405020304" pitchFamily="18" charset="0"/>
                <a:cs typeface="Times New Roman" panose="02020603050405020304" pitchFamily="18" charset="0"/>
              </a:rPr>
              <a:t>2-Contract </a:t>
            </a:r>
            <a:r>
              <a:rPr lang="en-US" sz="2200" b="1" u="sng" dirty="0">
                <a:latin typeface="Times New Roman" panose="02020603050405020304" pitchFamily="18" charset="0"/>
                <a:cs typeface="Times New Roman" panose="02020603050405020304" pitchFamily="18" charset="0"/>
              </a:rPr>
              <a:t>sphincter (hard </a:t>
            </a:r>
            <a:r>
              <a:rPr lang="en-US" sz="2200" b="1" u="sng" dirty="0" err="1">
                <a:latin typeface="Times New Roman" panose="02020603050405020304" pitchFamily="18" charset="0"/>
                <a:cs typeface="Times New Roman" panose="02020603050405020304" pitchFamily="18" charset="0"/>
              </a:rPr>
              <a:t>milker</a:t>
            </a:r>
            <a:r>
              <a:rPr lang="en-US" sz="2200" b="1" u="sng" dirty="0">
                <a:latin typeface="Times New Roman" panose="02020603050405020304" pitchFamily="18" charset="0"/>
                <a:cs typeface="Times New Roman" panose="02020603050405020304" pitchFamily="18" charset="0"/>
              </a:rPr>
              <a:t>) </a:t>
            </a:r>
          </a:p>
          <a:p>
            <a:pPr marL="0" indent="0" algn="just" rtl="0">
              <a:buNone/>
            </a:pPr>
            <a:r>
              <a:rPr lang="en-US" sz="2200" dirty="0">
                <a:latin typeface="Times New Roman" panose="02020603050405020304" pitchFamily="18" charset="0"/>
                <a:cs typeface="Times New Roman" panose="02020603050405020304" pitchFamily="18" charset="0"/>
              </a:rPr>
              <a:t>Its may be congenital or Acquired as a result of trauma to the end of the teat. There is a small stream of milk and the stenosis teat orifice results in prolonged milking time.</a:t>
            </a:r>
          </a:p>
          <a:p>
            <a:pPr marL="0" indent="0" algn="just" rtl="0">
              <a:buNone/>
            </a:pPr>
            <a:r>
              <a:rPr lang="en-US" sz="2200" b="1" dirty="0" smtClean="0">
                <a:latin typeface="Times New Roman" panose="02020603050405020304" pitchFamily="18" charset="0"/>
                <a:cs typeface="Times New Roman" panose="02020603050405020304" pitchFamily="18" charset="0"/>
              </a:rPr>
              <a:t>- Procedure</a:t>
            </a:r>
            <a:r>
              <a:rPr lang="en-US" sz="2200" b="1" dirty="0">
                <a:latin typeface="Times New Roman" panose="02020603050405020304" pitchFamily="18" charset="0"/>
                <a:cs typeface="Times New Roman" panose="02020603050405020304" pitchFamily="18" charset="0"/>
              </a:rPr>
              <a:t>:</a:t>
            </a:r>
          </a:p>
          <a:p>
            <a:pPr marL="0" indent="0" algn="just" rtl="0">
              <a:buNone/>
            </a:pPr>
            <a:r>
              <a:rPr lang="en-US" sz="2200" dirty="0" smtClean="0">
                <a:latin typeface="Times New Roman" panose="02020603050405020304" pitchFamily="18" charset="0"/>
                <a:cs typeface="Times New Roman" panose="02020603050405020304" pitchFamily="18" charset="0"/>
              </a:rPr>
              <a:t>1-Anesthesia </a:t>
            </a:r>
            <a:r>
              <a:rPr lang="en-US" sz="2200" dirty="0">
                <a:latin typeface="Times New Roman" panose="02020603050405020304" pitchFamily="18" charset="0"/>
                <a:cs typeface="Times New Roman" panose="02020603050405020304" pitchFamily="18" charset="0"/>
              </a:rPr>
              <a:t>by local infiltration, or by instillation of 5ml of 5% local anesthesia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 the teat canal.</a:t>
            </a:r>
          </a:p>
          <a:p>
            <a:pPr marL="0" indent="0" algn="just" rtl="0">
              <a:buNone/>
            </a:pPr>
            <a:r>
              <a:rPr lang="en-US" sz="2200" dirty="0" smtClean="0">
                <a:latin typeface="Times New Roman" panose="02020603050405020304" pitchFamily="18" charset="0"/>
                <a:cs typeface="Times New Roman" panose="02020603050405020304" pitchFamily="18" charset="0"/>
              </a:rPr>
              <a:t>2-Clean </a:t>
            </a:r>
            <a:r>
              <a:rPr lang="en-US" sz="2200" dirty="0">
                <a:latin typeface="Times New Roman" panose="02020603050405020304" pitchFamily="18" charset="0"/>
                <a:cs typeface="Times New Roman" panose="02020603050405020304" pitchFamily="18" charset="0"/>
              </a:rPr>
              <a:t>the orifice, by using of antiseptic.</a:t>
            </a:r>
          </a:p>
          <a:p>
            <a:pPr marL="0" indent="0" algn="just" rtl="0">
              <a:buNone/>
            </a:pPr>
            <a:r>
              <a:rPr lang="en-US" sz="2200" dirty="0" smtClean="0">
                <a:latin typeface="Times New Roman" panose="02020603050405020304" pitchFamily="18" charset="0"/>
                <a:cs typeface="Times New Roman" panose="02020603050405020304" pitchFamily="18" charset="0"/>
              </a:rPr>
              <a:t>3-Orifice </a:t>
            </a:r>
            <a:r>
              <a:rPr lang="en-US" sz="2200" dirty="0">
                <a:latin typeface="Times New Roman" panose="02020603050405020304" pitchFamily="18" charset="0"/>
                <a:cs typeface="Times New Roman" panose="02020603050405020304" pitchFamily="18" charset="0"/>
              </a:rPr>
              <a:t>is enlarged by inserting teat knife or teat slitter.</a:t>
            </a:r>
          </a:p>
          <a:p>
            <a:pPr marL="0" indent="0" algn="just" rtl="0">
              <a:buNone/>
            </a:pPr>
            <a:r>
              <a:rPr lang="en-US" sz="2200" dirty="0" smtClean="0">
                <a:latin typeface="Times New Roman" panose="02020603050405020304" pitchFamily="18" charset="0"/>
                <a:cs typeface="Times New Roman" panose="02020603050405020304" pitchFamily="18" charset="0"/>
              </a:rPr>
              <a:t>4-Applying </a:t>
            </a:r>
            <a:r>
              <a:rPr lang="en-US" sz="2200" dirty="0">
                <a:latin typeface="Times New Roman" panose="02020603050405020304" pitchFamily="18" charset="0"/>
                <a:cs typeface="Times New Roman" panose="02020603050405020304" pitchFamily="18" charset="0"/>
              </a:rPr>
              <a:t>Larson teat tube for 5-7 days, to maintain the opening in the sphincter, and the milking is made through it by removing the cap of the tube.</a:t>
            </a:r>
          </a:p>
          <a:p>
            <a:pPr marL="0" indent="0" algn="just" rtl="0">
              <a:lnSpc>
                <a:spcPct val="150000"/>
              </a:lnSpc>
              <a:buNone/>
            </a:pPr>
            <a:endParaRPr lang="en-US" sz="2300" dirty="0" smtClean="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1219200" y="114300"/>
            <a:ext cx="6934200" cy="400050"/>
          </a:xfrm>
          <a:ln/>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3200" dirty="0"/>
              <a:t>2-Contract sphincter (hard </a:t>
            </a:r>
            <a:r>
              <a:rPr lang="en-US" sz="3200" dirty="0" err="1"/>
              <a:t>milker</a:t>
            </a:r>
            <a:r>
              <a:rPr lang="en-US" sz="3200" dirty="0"/>
              <a:t>) </a:t>
            </a:r>
          </a:p>
        </p:txBody>
      </p:sp>
    </p:spTree>
    <p:extLst>
      <p:ext uri="{BB962C8B-B14F-4D97-AF65-F5344CB8AC3E}">
        <p14:creationId xmlns:p14="http://schemas.microsoft.com/office/powerpoint/2010/main" val="1970036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90550"/>
            <a:ext cx="8991600" cy="4552950"/>
          </a:xfrm>
        </p:spPr>
        <p:style>
          <a:lnRef idx="2">
            <a:schemeClr val="accent2"/>
          </a:lnRef>
          <a:fillRef idx="1">
            <a:schemeClr val="lt1"/>
          </a:fillRef>
          <a:effectRef idx="0">
            <a:schemeClr val="accent2"/>
          </a:effectRef>
          <a:fontRef idx="minor">
            <a:schemeClr val="dk1"/>
          </a:fontRef>
        </p:style>
        <p:txBody>
          <a:bodyPr>
            <a:noAutofit/>
          </a:bodyPr>
          <a:lstStyle/>
          <a:p>
            <a:pPr marL="0" indent="0" algn="just" rtl="0">
              <a:lnSpc>
                <a:spcPct val="150000"/>
              </a:lnSpc>
              <a:buNone/>
            </a:pPr>
            <a:r>
              <a:rPr lang="en-US" sz="2100" b="1" u="sng" dirty="0" smtClean="0">
                <a:latin typeface="Times New Roman" panose="02020603050405020304" pitchFamily="18" charset="0"/>
                <a:cs typeface="Times New Roman" panose="02020603050405020304" pitchFamily="18" charset="0"/>
              </a:rPr>
              <a:t>3-Enlarged </a:t>
            </a:r>
            <a:r>
              <a:rPr lang="en-US" sz="2100" b="1" u="sng" dirty="0">
                <a:latin typeface="Times New Roman" panose="02020603050405020304" pitchFamily="18" charset="0"/>
                <a:cs typeface="Times New Roman" panose="02020603050405020304" pitchFamily="18" charset="0"/>
              </a:rPr>
              <a:t>teat orifice (free </a:t>
            </a:r>
            <a:r>
              <a:rPr lang="en-US" sz="2100" b="1" u="sng" dirty="0" err="1">
                <a:latin typeface="Times New Roman" panose="02020603050405020304" pitchFamily="18" charset="0"/>
                <a:cs typeface="Times New Roman" panose="02020603050405020304" pitchFamily="18" charset="0"/>
              </a:rPr>
              <a:t>milker</a:t>
            </a:r>
            <a:r>
              <a:rPr lang="en-US" sz="2100" b="1" u="sng" dirty="0">
                <a:latin typeface="Times New Roman" panose="02020603050405020304" pitchFamily="18" charset="0"/>
                <a:cs typeface="Times New Roman" panose="02020603050405020304" pitchFamily="18" charset="0"/>
              </a:rPr>
              <a:t> or leaker).</a:t>
            </a:r>
          </a:p>
          <a:p>
            <a:pPr marL="0" indent="0" algn="just" rtl="0">
              <a:lnSpc>
                <a:spcPct val="150000"/>
              </a:lnSpc>
              <a:buNone/>
            </a:pPr>
            <a:r>
              <a:rPr lang="en-US" sz="2100" dirty="0">
                <a:latin typeface="Times New Roman" panose="02020603050405020304" pitchFamily="18" charset="0"/>
                <a:cs typeface="Times New Roman" panose="02020603050405020304" pitchFamily="18" charset="0"/>
              </a:rPr>
              <a:t>This occurs due to relaxed or traumatized sphincter, in which the milk is leaks from the teat at times other than milking time and result in milk loss.</a:t>
            </a:r>
          </a:p>
          <a:p>
            <a:pPr marL="0" indent="0" algn="just" rtl="0">
              <a:lnSpc>
                <a:spcPct val="150000"/>
              </a:lnSpc>
              <a:buNone/>
            </a:pPr>
            <a:r>
              <a:rPr lang="en-US" sz="2100" b="1" dirty="0">
                <a:latin typeface="Times New Roman" panose="02020603050405020304" pitchFamily="18" charset="0"/>
                <a:cs typeface="Times New Roman" panose="02020603050405020304" pitchFamily="18" charset="0"/>
              </a:rPr>
              <a:t>Procedure</a:t>
            </a:r>
            <a:r>
              <a:rPr lang="en-US" sz="2100" dirty="0">
                <a:latin typeface="Times New Roman" panose="02020603050405020304" pitchFamily="18" charset="0"/>
                <a:cs typeface="Times New Roman" panose="02020603050405020304" pitchFamily="18" charset="0"/>
              </a:rPr>
              <a:t>:</a:t>
            </a:r>
          </a:p>
          <a:p>
            <a:pPr marL="0" indent="0" algn="just" rtl="0">
              <a:lnSpc>
                <a:spcPct val="150000"/>
              </a:lnSpc>
              <a:buNone/>
            </a:pPr>
            <a:r>
              <a:rPr lang="en-US" sz="2100" dirty="0">
                <a:latin typeface="Times New Roman" panose="02020603050405020304" pitchFamily="18" charset="0"/>
                <a:cs typeface="Times New Roman" panose="02020603050405020304" pitchFamily="18" charset="0"/>
              </a:rPr>
              <a:t>By inject of few drops of sterile mineral oil or </a:t>
            </a:r>
            <a:r>
              <a:rPr lang="en-US" sz="2100" dirty="0" err="1">
                <a:latin typeface="Times New Roman" panose="02020603050405020304" pitchFamily="18" charset="0"/>
                <a:cs typeface="Times New Roman" panose="02020603050405020304" pitchFamily="18" charset="0"/>
              </a:rPr>
              <a:t>lugol's</a:t>
            </a:r>
            <a:r>
              <a:rPr lang="en-US" sz="2100" dirty="0">
                <a:latin typeface="Times New Roman" panose="02020603050405020304" pitchFamily="18" charset="0"/>
                <a:cs typeface="Times New Roman" panose="02020603050405020304" pitchFamily="18" charset="0"/>
              </a:rPr>
              <a:t> solution around the orifice using 22-26 gauge needle. This it may be repeated more than one time to obtain narrowing and stenosis of the sphincter.</a:t>
            </a:r>
          </a:p>
          <a:p>
            <a:pPr marL="0" indent="0" algn="just" rtl="0">
              <a:lnSpc>
                <a:spcPct val="150000"/>
              </a:lnSpc>
              <a:buNone/>
            </a:pPr>
            <a:endParaRPr lang="fa-IR" sz="21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1219200" y="114300"/>
            <a:ext cx="6934200" cy="400050"/>
          </a:xfrm>
          <a:ln/>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3200" dirty="0"/>
              <a:t>3-Enlarged teat orifice </a:t>
            </a:r>
          </a:p>
        </p:txBody>
      </p:sp>
    </p:spTree>
    <p:extLst>
      <p:ext uri="{BB962C8B-B14F-4D97-AF65-F5344CB8AC3E}">
        <p14:creationId xmlns:p14="http://schemas.microsoft.com/office/powerpoint/2010/main" val="1970036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90550"/>
            <a:ext cx="8991600" cy="4552950"/>
          </a:xfrm>
        </p:spPr>
        <p:style>
          <a:lnRef idx="2">
            <a:schemeClr val="accent2"/>
          </a:lnRef>
          <a:fillRef idx="1">
            <a:schemeClr val="lt1"/>
          </a:fillRef>
          <a:effectRef idx="0">
            <a:schemeClr val="accent2"/>
          </a:effectRef>
          <a:fontRef idx="minor">
            <a:schemeClr val="dk1"/>
          </a:fontRef>
        </p:style>
        <p:txBody>
          <a:bodyPr>
            <a:noAutofit/>
          </a:bodyPr>
          <a:lstStyle/>
          <a:p>
            <a:pPr marL="0" indent="0" algn="just" rtl="0">
              <a:buNone/>
            </a:pPr>
            <a:r>
              <a:rPr lang="en-US" sz="2400" b="1" u="sng" dirty="0" smtClean="0">
                <a:latin typeface="Times New Roman" panose="02020603050405020304" pitchFamily="18" charset="0"/>
                <a:cs typeface="Times New Roman" panose="02020603050405020304" pitchFamily="18" charset="0"/>
              </a:rPr>
              <a:t>4-lactolith </a:t>
            </a:r>
            <a:r>
              <a:rPr lang="en-US" sz="2400" b="1" u="sng" dirty="0">
                <a:latin typeface="Times New Roman" panose="02020603050405020304" pitchFamily="18" charset="0"/>
                <a:cs typeface="Times New Roman" panose="02020603050405020304" pitchFamily="18" charset="0"/>
              </a:rPr>
              <a:t>(milk stone, or calculus of the teat canal).</a:t>
            </a:r>
          </a:p>
          <a:p>
            <a:pPr marL="0" indent="0" algn="just" rtl="0">
              <a:buNone/>
            </a:pPr>
            <a:r>
              <a:rPr lang="en-US" sz="2000" dirty="0">
                <a:latin typeface="Times New Roman" panose="02020603050405020304" pitchFamily="18" charset="0"/>
                <a:cs typeface="Times New Roman" panose="02020603050405020304" pitchFamily="18" charset="0"/>
              </a:rPr>
              <a:t> Mineral deposition form on a nucleus made the </a:t>
            </a:r>
            <a:r>
              <a:rPr lang="en-US" sz="2000" dirty="0" err="1" smtClean="0">
                <a:latin typeface="Times New Roman" panose="02020603050405020304" pitchFamily="18" charset="0"/>
                <a:cs typeface="Times New Roman" panose="02020603050405020304" pitchFamily="18" charset="0"/>
              </a:rPr>
              <a:t>lactolith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lactolith</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may lodged at the orifice causing obstruction and difficulty in obtaining milk, there may be intermittent free movement  of milk flow and obstruction due to the object moving up and down the teat canal during the milking process. </a:t>
            </a:r>
            <a:r>
              <a:rPr lang="en-US" sz="2000" dirty="0" err="1">
                <a:latin typeface="Times New Roman" panose="02020603050405020304" pitchFamily="18" charset="0"/>
                <a:cs typeface="Times New Roman" panose="02020603050405020304" pitchFamily="18" charset="0"/>
              </a:rPr>
              <a:t>Lactolith</a:t>
            </a:r>
            <a:r>
              <a:rPr lang="en-US" sz="2000" dirty="0">
                <a:latin typeface="Times New Roman" panose="02020603050405020304" pitchFamily="18" charset="0"/>
                <a:cs typeface="Times New Roman" panose="02020603050405020304" pitchFamily="18" charset="0"/>
              </a:rPr>
              <a:t> usually not attached and moved freely and by careful palpation of the teat will reveal a firm, round movable object.</a:t>
            </a:r>
          </a:p>
          <a:p>
            <a:pPr marL="0" indent="0" algn="just" rtl="0">
              <a:buNone/>
            </a:pPr>
            <a:endParaRPr lang="en-US" sz="2000" dirty="0">
              <a:latin typeface="Times New Roman" panose="02020603050405020304" pitchFamily="18" charset="0"/>
              <a:cs typeface="Times New Roman" panose="02020603050405020304" pitchFamily="18" charset="0"/>
            </a:endParaRPr>
          </a:p>
          <a:p>
            <a:pPr marL="0" indent="0" algn="just" rtl="0">
              <a:buNone/>
            </a:pPr>
            <a:r>
              <a:rPr lang="en-US" sz="2000" b="1" dirty="0">
                <a:latin typeface="Times New Roman" panose="02020603050405020304" pitchFamily="18" charset="0"/>
                <a:cs typeface="Times New Roman" panose="02020603050405020304" pitchFamily="18" charset="0"/>
              </a:rPr>
              <a:t>Procedure:</a:t>
            </a:r>
          </a:p>
          <a:p>
            <a:pPr marL="0" indent="0" algn="just" rtl="0">
              <a:buNone/>
            </a:pPr>
            <a:r>
              <a:rPr lang="en-US" sz="2000" dirty="0">
                <a:latin typeface="Times New Roman" panose="02020603050405020304" pitchFamily="18" charset="0"/>
                <a:cs typeface="Times New Roman" panose="02020603050405020304" pitchFamily="18" charset="0"/>
              </a:rPr>
              <a:t>It may be removed by milking through the orifice when it is small. Or can be crushed with small forceps (mosquito or alligator) and milk out. If it is hard and too large, slit the sphincter as for contract sphincter and removed and after care is as for contract sphincter.</a:t>
            </a:r>
          </a:p>
        </p:txBody>
      </p:sp>
      <p:sp>
        <p:nvSpPr>
          <p:cNvPr id="4" name="Title 1"/>
          <p:cNvSpPr>
            <a:spLocks noGrp="1"/>
          </p:cNvSpPr>
          <p:nvPr>
            <p:ph type="title"/>
          </p:nvPr>
        </p:nvSpPr>
        <p:spPr>
          <a:xfrm>
            <a:off x="1219200" y="114300"/>
            <a:ext cx="6934200" cy="400050"/>
          </a:xfrm>
          <a:ln/>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3200" dirty="0" smtClean="0"/>
              <a:t>4-calculus</a:t>
            </a:r>
            <a:endParaRPr lang="en-US" sz="3200" dirty="0"/>
          </a:p>
        </p:txBody>
      </p:sp>
    </p:spTree>
    <p:extLst>
      <p:ext uri="{BB962C8B-B14F-4D97-AF65-F5344CB8AC3E}">
        <p14:creationId xmlns:p14="http://schemas.microsoft.com/office/powerpoint/2010/main" val="3593169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90550"/>
            <a:ext cx="8991600" cy="4552950"/>
          </a:xfrm>
        </p:spPr>
        <p:style>
          <a:lnRef idx="2">
            <a:schemeClr val="accent2"/>
          </a:lnRef>
          <a:fillRef idx="1">
            <a:schemeClr val="lt1"/>
          </a:fillRef>
          <a:effectRef idx="0">
            <a:schemeClr val="accent2"/>
          </a:effectRef>
          <a:fontRef idx="minor">
            <a:schemeClr val="dk1"/>
          </a:fontRef>
        </p:style>
        <p:txBody>
          <a:bodyPr>
            <a:noAutofit/>
          </a:bodyPr>
          <a:lstStyle/>
          <a:p>
            <a:pPr marL="0" indent="0" algn="just" rtl="0">
              <a:buNone/>
            </a:pPr>
            <a:r>
              <a:rPr lang="en-US" sz="2200" b="1" u="sng" dirty="0" smtClean="0">
                <a:latin typeface="Times New Roman" panose="02020603050405020304" pitchFamily="18" charset="0"/>
                <a:cs typeface="Times New Roman" panose="02020603050405020304" pitchFamily="18" charset="0"/>
              </a:rPr>
              <a:t>5-Polyps </a:t>
            </a:r>
            <a:r>
              <a:rPr lang="en-US" sz="2200" b="1" u="sng" dirty="0">
                <a:latin typeface="Times New Roman" panose="02020603050405020304" pitchFamily="18" charset="0"/>
                <a:cs typeface="Times New Roman" panose="02020603050405020304" pitchFamily="18" charset="0"/>
              </a:rPr>
              <a:t>of the teat canal.</a:t>
            </a:r>
          </a:p>
          <a:p>
            <a:pPr marL="0" indent="0" algn="just" rtl="0">
              <a:buNone/>
            </a:pPr>
            <a:r>
              <a:rPr lang="en-US" sz="2200" dirty="0">
                <a:latin typeface="Times New Roman" panose="02020603050405020304" pitchFamily="18" charset="0"/>
                <a:cs typeface="Times New Roman" panose="02020603050405020304" pitchFamily="18" charset="0"/>
              </a:rPr>
              <a:t>These found as a pea-sized enlargement protruding from the wall of the teat canal. It may interfere with milk flow, and can be palpated by careful examination, after removing of milk.</a:t>
            </a:r>
          </a:p>
          <a:p>
            <a:pPr marL="0" indent="0" algn="just" rtl="0">
              <a:buNone/>
            </a:pPr>
            <a:r>
              <a:rPr lang="en-US" sz="2200" b="1" dirty="0">
                <a:latin typeface="Times New Roman" panose="02020603050405020304" pitchFamily="18" charset="0"/>
                <a:cs typeface="Times New Roman" panose="02020603050405020304" pitchFamily="18" charset="0"/>
              </a:rPr>
              <a:t>Procedure:</a:t>
            </a:r>
          </a:p>
          <a:p>
            <a:pPr marL="0" indent="0" algn="just" rtl="0">
              <a:buNone/>
            </a:pPr>
            <a:r>
              <a:rPr lang="en-US" sz="2200" dirty="0">
                <a:latin typeface="Times New Roman" panose="02020603050405020304" pitchFamily="18" charset="0"/>
                <a:cs typeface="Times New Roman" panose="02020603050405020304" pitchFamily="18" charset="0"/>
              </a:rPr>
              <a:t>1-prepare the area of the teat orifice for aseptic surgery.</a:t>
            </a:r>
          </a:p>
          <a:p>
            <a:pPr marL="0" indent="0" algn="just" rtl="0">
              <a:buNone/>
            </a:pPr>
            <a:r>
              <a:rPr lang="en-US" sz="2200" dirty="0">
                <a:latin typeface="Times New Roman" panose="02020603050405020304" pitchFamily="18" charset="0"/>
                <a:cs typeface="Times New Roman" panose="02020603050405020304" pitchFamily="18" charset="0"/>
              </a:rPr>
              <a:t>2- Anesthesia by injection of 5 ml local anesthetic into the teat canal.</a:t>
            </a:r>
          </a:p>
          <a:p>
            <a:pPr marL="0" indent="0" algn="just" rtl="0">
              <a:buNone/>
            </a:pPr>
            <a:r>
              <a:rPr lang="en-US" sz="2200" dirty="0">
                <a:latin typeface="Times New Roman" panose="02020603050405020304" pitchFamily="18" charset="0"/>
                <a:cs typeface="Times New Roman" panose="02020603050405020304" pitchFamily="18" charset="0"/>
              </a:rPr>
              <a:t>3- Insert a tumor extractor or curette through the orifice and remove the polyps from the wall.</a:t>
            </a:r>
          </a:p>
          <a:p>
            <a:pPr marL="0" indent="0" algn="just" rtl="0">
              <a:buNone/>
            </a:pPr>
            <a:r>
              <a:rPr lang="en-US" sz="2200" dirty="0">
                <a:latin typeface="Times New Roman" panose="02020603050405020304" pitchFamily="18" charset="0"/>
                <a:cs typeface="Times New Roman" panose="02020603050405020304" pitchFamily="18" charset="0"/>
              </a:rPr>
              <a:t>4- Milk it out or retrieve it with alligator forceps.</a:t>
            </a:r>
          </a:p>
          <a:p>
            <a:pPr marL="0" indent="0" algn="just" rtl="0">
              <a:buNone/>
            </a:pPr>
            <a:endParaRPr lang="en-US" sz="2200" dirty="0" smtClean="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1219200" y="114300"/>
            <a:ext cx="6934200" cy="400050"/>
          </a:xfrm>
          <a:ln/>
        </p:spPr>
        <p:style>
          <a:lnRef idx="1">
            <a:schemeClr val="accent2"/>
          </a:lnRef>
          <a:fillRef idx="2">
            <a:schemeClr val="accent2"/>
          </a:fillRef>
          <a:effectRef idx="1">
            <a:schemeClr val="accent2"/>
          </a:effectRef>
          <a:fontRef idx="minor">
            <a:schemeClr val="dk1"/>
          </a:fontRef>
        </p:style>
        <p:txBody>
          <a:bodyPr>
            <a:normAutofit fontScale="90000"/>
          </a:bodyPr>
          <a:lstStyle/>
          <a:p>
            <a:endParaRPr lang="en-US" sz="3200" dirty="0"/>
          </a:p>
        </p:txBody>
      </p:sp>
    </p:spTree>
    <p:extLst>
      <p:ext uri="{BB962C8B-B14F-4D97-AF65-F5344CB8AC3E}">
        <p14:creationId xmlns:p14="http://schemas.microsoft.com/office/powerpoint/2010/main" val="3593169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14350"/>
            <a:ext cx="8991600" cy="4629150"/>
          </a:xfrm>
        </p:spPr>
        <p:style>
          <a:lnRef idx="2">
            <a:schemeClr val="accent2"/>
          </a:lnRef>
          <a:fillRef idx="1">
            <a:schemeClr val="lt1"/>
          </a:fillRef>
          <a:effectRef idx="0">
            <a:schemeClr val="accent2"/>
          </a:effectRef>
          <a:fontRef idx="minor">
            <a:schemeClr val="dk1"/>
          </a:fontRef>
        </p:style>
        <p:txBody>
          <a:bodyPr>
            <a:noAutofit/>
          </a:bodyPr>
          <a:lstStyle/>
          <a:p>
            <a:pPr marL="0" indent="0" algn="just" rtl="0">
              <a:buNone/>
            </a:pPr>
            <a:r>
              <a:rPr lang="en-US" sz="2300" b="1" u="sng" dirty="0" smtClean="0">
                <a:latin typeface="Times New Roman" panose="02020603050405020304" pitchFamily="18" charset="0"/>
                <a:cs typeface="Times New Roman" panose="02020603050405020304" pitchFamily="18" charset="0"/>
              </a:rPr>
              <a:t>6-Occlusion </a:t>
            </a:r>
            <a:r>
              <a:rPr lang="en-US" sz="2300" b="1" u="sng" dirty="0">
                <a:latin typeface="Times New Roman" panose="02020603050405020304" pitchFamily="18" charset="0"/>
                <a:cs typeface="Times New Roman" panose="02020603050405020304" pitchFamily="18" charset="0"/>
              </a:rPr>
              <a:t>of teat orifice.</a:t>
            </a:r>
          </a:p>
          <a:p>
            <a:pPr marL="0" indent="0" algn="just" rtl="0">
              <a:buNone/>
            </a:pPr>
            <a:r>
              <a:rPr lang="en-US" sz="2300" dirty="0">
                <a:latin typeface="Times New Roman" panose="02020603050405020304" pitchFamily="18" charset="0"/>
                <a:cs typeface="Times New Roman" panose="02020603050405020304" pitchFamily="18" charset="0"/>
              </a:rPr>
              <a:t> It may be congenital or acquired due to trauma to the end of the teat that result in healing with occlusion.</a:t>
            </a:r>
          </a:p>
          <a:p>
            <a:pPr marL="0" indent="0" algn="just" rtl="0">
              <a:buNone/>
            </a:pPr>
            <a:r>
              <a:rPr lang="en-US" sz="2300" dirty="0">
                <a:latin typeface="Times New Roman" panose="02020603050405020304" pitchFamily="18" charset="0"/>
                <a:cs typeface="Times New Roman" panose="02020603050405020304" pitchFamily="18" charset="0"/>
              </a:rPr>
              <a:t>Clinical sings: the teat fills with milk at the time of lactation but the teat orifice is absent and no milk is obtained.</a:t>
            </a:r>
          </a:p>
          <a:p>
            <a:pPr marL="0" indent="0" algn="just" rtl="0">
              <a:buNone/>
            </a:pPr>
            <a:r>
              <a:rPr lang="en-US" sz="2300" b="1" dirty="0">
                <a:latin typeface="Times New Roman" panose="02020603050405020304" pitchFamily="18" charset="0"/>
                <a:cs typeface="Times New Roman" panose="02020603050405020304" pitchFamily="18" charset="0"/>
              </a:rPr>
              <a:t>Procedure:</a:t>
            </a:r>
          </a:p>
          <a:p>
            <a:pPr marL="0" indent="0" algn="just" rtl="0">
              <a:buNone/>
            </a:pPr>
            <a:r>
              <a:rPr lang="en-US" sz="2300" dirty="0" smtClean="0">
                <a:latin typeface="Times New Roman" panose="02020603050405020304" pitchFamily="18" charset="0"/>
                <a:cs typeface="Times New Roman" panose="02020603050405020304" pitchFamily="18" charset="0"/>
              </a:rPr>
              <a:t>1-Anesthesia </a:t>
            </a:r>
            <a:r>
              <a:rPr lang="en-US" sz="2300" dirty="0">
                <a:latin typeface="Times New Roman" panose="02020603050405020304" pitchFamily="18" charset="0"/>
                <a:cs typeface="Times New Roman" panose="02020603050405020304" pitchFamily="18" charset="0"/>
              </a:rPr>
              <a:t>–local anesthesia injection into the area.</a:t>
            </a:r>
          </a:p>
          <a:p>
            <a:pPr marL="0" indent="0" algn="just" rtl="0">
              <a:buNone/>
            </a:pPr>
            <a:r>
              <a:rPr lang="en-US" sz="2300" dirty="0" smtClean="0">
                <a:latin typeface="Times New Roman" panose="02020603050405020304" pitchFamily="18" charset="0"/>
                <a:cs typeface="Times New Roman" panose="02020603050405020304" pitchFamily="18" charset="0"/>
              </a:rPr>
              <a:t>2-Prepare </a:t>
            </a:r>
            <a:r>
              <a:rPr lang="en-US" sz="2300" dirty="0">
                <a:latin typeface="Times New Roman" panose="02020603050405020304" pitchFamily="18" charset="0"/>
                <a:cs typeface="Times New Roman" panose="02020603050405020304" pitchFamily="18" charset="0"/>
              </a:rPr>
              <a:t>the area for aseptic surgery.</a:t>
            </a:r>
          </a:p>
          <a:p>
            <a:pPr marL="0" indent="0" algn="just" rtl="0">
              <a:buNone/>
            </a:pPr>
            <a:r>
              <a:rPr lang="en-US" sz="2300" dirty="0" smtClean="0">
                <a:latin typeface="Times New Roman" panose="02020603050405020304" pitchFamily="18" charset="0"/>
                <a:cs typeface="Times New Roman" panose="02020603050405020304" pitchFamily="18" charset="0"/>
              </a:rPr>
              <a:t>3-Insert </a:t>
            </a:r>
            <a:r>
              <a:rPr lang="en-US" sz="2300" dirty="0">
                <a:latin typeface="Times New Roman" panose="02020603050405020304" pitchFamily="18" charset="0"/>
                <a:cs typeface="Times New Roman" panose="02020603050405020304" pitchFamily="18" charset="0"/>
              </a:rPr>
              <a:t>a sterile 15 or 16 gauge hypodermic needle where the opening should be, insert the needle into the teat canal until milk flow is obtained, then without the needle and enlarge the opening as described for contracted sphincter.</a:t>
            </a:r>
          </a:p>
          <a:p>
            <a:pPr marL="0" indent="0" algn="just" rtl="0">
              <a:buNone/>
            </a:pPr>
            <a:endParaRPr lang="en-US" sz="2300" dirty="0" smtClean="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1219200" y="57150"/>
            <a:ext cx="6934200" cy="400050"/>
          </a:xfrm>
          <a:ln/>
        </p:spPr>
        <p:style>
          <a:lnRef idx="1">
            <a:schemeClr val="accent2"/>
          </a:lnRef>
          <a:fillRef idx="2">
            <a:schemeClr val="accent2"/>
          </a:fillRef>
          <a:effectRef idx="1">
            <a:schemeClr val="accent2"/>
          </a:effectRef>
          <a:fontRef idx="minor">
            <a:schemeClr val="dk1"/>
          </a:fontRef>
        </p:style>
        <p:txBody>
          <a:bodyPr>
            <a:noAutofit/>
          </a:bodyPr>
          <a:lstStyle/>
          <a:p>
            <a:r>
              <a:rPr lang="en-US" sz="2400" b="1" dirty="0"/>
              <a:t>6-Occlusion of teat orifice</a:t>
            </a:r>
            <a:r>
              <a:rPr lang="en-US" sz="2400" b="1" dirty="0" smtClean="0"/>
              <a:t>.</a:t>
            </a:r>
            <a:endParaRPr lang="en-US" sz="2400" b="1" dirty="0"/>
          </a:p>
        </p:txBody>
      </p:sp>
    </p:spTree>
    <p:extLst>
      <p:ext uri="{BB962C8B-B14F-4D97-AF65-F5344CB8AC3E}">
        <p14:creationId xmlns:p14="http://schemas.microsoft.com/office/powerpoint/2010/main" val="3593169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6359</TotalTime>
  <Words>566</Words>
  <Application>Microsoft Office PowerPoint</Application>
  <PresentationFormat>On-screen Show (16:9)</PresentationFormat>
  <Paragraphs>34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2-Contract sphincter (hard milker) </vt:lpstr>
      <vt:lpstr>3-Enlarged teat orifice </vt:lpstr>
      <vt:lpstr>4-calculus</vt:lpstr>
      <vt:lpstr>PowerPoint Presentation</vt:lpstr>
      <vt:lpstr>6-Occlusion of teat orifice.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X-ray hazards</dc:title>
  <dc:creator>Novin Pendar</dc:creator>
  <cp:lastModifiedBy>Novin Pendar</cp:lastModifiedBy>
  <cp:revision>137</cp:revision>
  <dcterms:created xsi:type="dcterms:W3CDTF">2006-08-16T00:00:00Z</dcterms:created>
  <dcterms:modified xsi:type="dcterms:W3CDTF">2019-05-17T14:38:25Z</dcterms:modified>
</cp:coreProperties>
</file>